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858000" cy="9144000"/>
  <p:embeddedFontLst>
    <p:embeddedFont>
      <p:font typeface="Arial Black"/>
      <p:regular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FA85A8F-06AD-496E-8CFB-1942F1845381}">
  <a:tblStyle styleId="{2FA85A8F-06AD-496E-8CFB-1942F1845381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9EE"/>
          </a:solidFill>
        </a:fill>
      </a:tcStyle>
    </a:wholeTbl>
    <a:band1H>
      <a:tcTxStyle/>
      <a:tcStyle>
        <a:fill>
          <a:solidFill>
            <a:srgbClr val="CBD0DB"/>
          </a:solidFill>
        </a:fill>
      </a:tcStyle>
    </a:band1H>
    <a:band2H>
      <a:tcTxStyle/>
    </a:band2H>
    <a:band1V>
      <a:tcTxStyle/>
      <a:tcStyle>
        <a:fill>
          <a:solidFill>
            <a:srgbClr val="CBD0DB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5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4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ArialBlack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zitiv titlu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u și legendă">
  <p:cSld name="Titlu și legendă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 cu legendă">
  <p:cSld name="Citat cu legendă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1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de vizită">
  <p:cSld name="Carte de vizită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 carte de vizită">
  <p:cSld name="Citat carte de vizită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devărat sau fals">
  <p:cSld name="Adevărat sau fals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vertical și titlu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u vertical și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u și conținu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ție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4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6" name="Google Shape;56;p4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4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8" name="Google Shape;58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completat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ntet secțiune" type="secHead">
  <p:cSld name="SECTION_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0" name="Google Shape;70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uă tipuri de conținu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7" name="Google Shape;77;p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8" name="Google Shape;78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ar titlu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ținut cu legendă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ine cu legendă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colegiultehnicionholban.ro/acreditare-vet" TargetMode="External"/><Relationship Id="rId4" Type="http://schemas.openxmlformats.org/officeDocument/2006/relationships/hyperlink" Target="mailto:mihaela.corduneanu@colegiultehnicionholban.r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ctrTitle"/>
          </p:nvPr>
        </p:nvSpPr>
        <p:spPr>
          <a:xfrm>
            <a:off x="2599653" y="4074917"/>
            <a:ext cx="10426926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ct val="100000"/>
              <a:buFont typeface="Century Gothic"/>
              <a:buNone/>
            </a:pPr>
            <a:r>
              <a:rPr lang="en-US"/>
              <a:t>Acreditare VET nr. </a:t>
            </a:r>
            <a:br>
              <a:rPr lang="en-US"/>
            </a:br>
            <a:r>
              <a:rPr b="1" lang="en-US" sz="4400"/>
              <a:t>2020 -1-RO01-KA120-VET- 095711</a:t>
            </a:r>
            <a:br>
              <a:rPr b="1" lang="en-US"/>
            </a:br>
            <a:br>
              <a:rPr b="1" lang="en-US"/>
            </a:br>
            <a:r>
              <a:rPr b="1" lang="en-US"/>
              <a:t>Proiect nr.</a:t>
            </a:r>
            <a:br>
              <a:rPr b="1" lang="en-US"/>
            </a:br>
            <a:r>
              <a:rPr b="1" lang="en-US" sz="4400"/>
              <a:t>2022-1-RO01-KA121-VET-000059452</a:t>
            </a:r>
            <a:br>
              <a:rPr lang="en-US"/>
            </a:br>
            <a:endParaRPr b="1"/>
          </a:p>
        </p:txBody>
      </p:sp>
      <p:pic>
        <p:nvPicPr>
          <p:cNvPr descr="D:\gp\2017-2018\ERASMUS+\erasmus-logo1-e1416711118615.jpg" id="165" name="Google Shape;16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7523" y="135039"/>
            <a:ext cx="3924300" cy="898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7740" y="213735"/>
            <a:ext cx="3745173" cy="98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/>
          <p:nvPr/>
        </p:nvSpPr>
        <p:spPr>
          <a:xfrm>
            <a:off x="2249054" y="401784"/>
            <a:ext cx="8682182" cy="87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CALENDARUL DESFĂŞURĂRII CONCURSULUI DE SELECŢIE A PARTICIPANŢILOR LA STAGIU</a:t>
            </a:r>
            <a:endParaRPr sz="1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7" name="Google Shape;217;p27"/>
          <p:cNvGraphicFramePr/>
          <p:nvPr/>
        </p:nvGraphicFramePr>
        <p:xfrm>
          <a:off x="2179782" y="220749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{2FA85A8F-06AD-496E-8CFB-1942F1845381}</a:tableStyleId>
              </a:tblPr>
              <a:tblGrid>
                <a:gridCol w="5745025"/>
                <a:gridCol w="3075700"/>
              </a:tblGrid>
              <a:tr h="52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Depunerea dosarelor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5 – 7 septembrie 2022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Evaluarea dosarelor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7 septembrie </a:t>
                      </a:r>
                      <a:r>
                        <a:rPr b="1" lang="en-US" sz="1400" u="none" cap="none" strike="noStrike"/>
                        <a:t>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Afişarea rezultatelor în urma evaluării dosarelor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7 septembrie 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Desfăşurarea probelor de selecţie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8 – 16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septembrie</a:t>
                      </a:r>
                      <a:r>
                        <a:rPr b="1" lang="en-US" sz="1400" u="none" cap="none" strike="noStrike"/>
                        <a:t> 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Afişarea rezultatelor şi a listei de rezerve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19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septembrie</a:t>
                      </a:r>
                      <a:r>
                        <a:rPr b="1" lang="en-US" sz="1400" u="none" cap="none" strike="noStrike"/>
                        <a:t> 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Depunerea contestaţiilor la probele  scrise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entury Gothic"/>
                        <a:buNone/>
                      </a:pPr>
                      <a:r>
                        <a:rPr b="1" lang="en-US" sz="1400" u="none" cap="none" strike="noStrike"/>
                        <a:t>19 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septembrie</a:t>
                      </a:r>
                      <a:r>
                        <a:rPr b="1" lang="en-US" sz="1400" u="none" cap="none" strike="noStrike"/>
                        <a:t> 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Rezolvarea contestaţiilor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19 septembrie 2022 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Afişarea rezultatelor finale şi a listei de rezerve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20 septembrie 2022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2046264" y="225540"/>
            <a:ext cx="9783063" cy="7404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CALENDARUL DESFĂŞURĂRII PROBELOR DE SELECŢIE: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romanUcPeriod"/>
            </a:pPr>
            <a:r>
              <a:rPr b="1"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 de specialitate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pentru atestarea competenţelor profesionale </a:t>
            </a: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60 puncte</a:t>
            </a:r>
            <a:endParaRPr/>
          </a:p>
          <a:p>
            <a:pPr indent="-514350" lvl="0" marL="51435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 practică:  8 septembrie ATELIERE DE SPECIALITATE – 40 de puncte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 scrisă:  9 septembrie 2022  ATELIERE DE SPECIALITATE – 20 de puncte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II. Proba privind cunoaşterea limbii străine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(engleza), folosită în cadrul plasamentului de formare: septembrie 2022 – SALA DE FESTIVITĂȚI – </a:t>
            </a: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de puncte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III. Interviul de autoprezentare: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septembrie 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CABINET PSIHOLOG – </a:t>
            </a: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de puncte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Acesta va viza autoprezentarea candidatului, pornind de la CV-ului european personal, de la scrisoarea de intenţie şi stabilirea motivaţiei elevului de a participa la proiect, de a se implica în activităţile de diseminare, de a utiliza rezultatele proiectului în activitatea viitoare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Contestaţiile vor putea fi depuse doar la probele scrise!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/>
          <p:nvPr/>
        </p:nvSpPr>
        <p:spPr>
          <a:xfrm>
            <a:off x="2692892" y="881083"/>
            <a:ext cx="8590625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Informațiile cu privire la selecție se regăsesc și pe site-ul școlii la secțiunea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Acreditare VET An II  (Proiecte acreditate Erasmus+ - Formare profesională) 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capitolul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Proiecte și parteneriate- Erasmus+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https://www.colegiultehnicionholban.ro/acreditare-vet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Responsabil de proiect: prof. Mihaela Corduneanu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 de contact: </a:t>
            </a: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mihaela.corduneanu@colegiultehnicionholban.ro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Despre Erasmus+</a:t>
            </a:r>
            <a:endParaRPr/>
          </a:p>
        </p:txBody>
      </p:sp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2496615" y="1716912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Erasmus+ este programul Uniunii Europene în domeniile educație, formare profesională</a:t>
            </a:r>
            <a:endParaRPr b="1"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1905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acesta oferă elevilor posibilitatea de a desfășura stagii de pregătire practică în străinătate</a:t>
            </a:r>
            <a:endParaRPr/>
          </a:p>
          <a:p>
            <a:pPr indent="-1905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Standarde: incluziune și diversitate, ecologie, digitalizare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78" name="Google Shape;178;p20"/>
          <p:cNvSpPr txBox="1"/>
          <p:nvPr>
            <p:ph idx="4" type="body"/>
          </p:nvPr>
        </p:nvSpPr>
        <p:spPr>
          <a:xfrm>
            <a:off x="1764145" y="624110"/>
            <a:ext cx="9984510" cy="5989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Perioada de desfășurare a proiectului: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01.06.2022 – 31.08.2023</a:t>
            </a:r>
            <a:endParaRPr b="1"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Buget: 92.150 euro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Participanți: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35 de elevi de la învățământul liceal, public și special din clasele a X-a și a XII-a vor efectua stagii de practică la agenți economici din străinătate  (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dintre aceștia vor fi selectați și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16 elevi din medii defavorizate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US" sz="1800">
                <a:latin typeface="Arial Black"/>
                <a:ea typeface="Arial Black"/>
                <a:cs typeface="Arial Black"/>
                <a:sym typeface="Arial Black"/>
              </a:rPr>
              <a:t>21 de elevi clasa a XII-a: 7 elevi din domeniul Economic, 7 elevi din domeniul Turism și alimentație, 7 elevi din domeniul Estetica și igiena corpului omenesc 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US" sz="1800">
                <a:latin typeface="Arial Black"/>
                <a:ea typeface="Arial Black"/>
                <a:cs typeface="Arial Black"/>
                <a:sym typeface="Arial Black"/>
              </a:rPr>
              <a:t>14 elevi clasa a X-a : 7 elevi din domeniul Economic, 7 elevi din domeniul Estetica și igiena corpului omenesc </a:t>
            </a:r>
            <a:endParaRPr/>
          </a:p>
          <a:p>
            <a:pPr indent="-1841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b="1"/>
          </a:p>
          <a:p>
            <a:pPr indent="0" lvl="1" marL="4572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/>
          <p:nvPr/>
        </p:nvSpPr>
        <p:spPr>
          <a:xfrm>
            <a:off x="1714500" y="718455"/>
            <a:ext cx="9462407" cy="47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Medii defavorizate:</a:t>
            </a:r>
            <a:endParaRPr/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domiciliul stabil în mediul rural, 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aparține unei familii monoparentale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orfan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 dizabilitate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în plasament /instituționalizat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-"/>
            </a:pPr>
            <a:r>
              <a:rPr b="1"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altă situație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46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None/>
            </a:pPr>
            <a:r>
              <a:t/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selecție vor avea prioritate elevii care provin din medii defavorizate. 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Locurile neocupate de către elevii din medii defavorizate vor fi repartizate în ordinea descrescătoare a punctajului obținut la selecție.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/>
          <p:nvPr/>
        </p:nvSpPr>
        <p:spPr>
          <a:xfrm>
            <a:off x="1635888" y="524680"/>
            <a:ext cx="10459656" cy="664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Participanții la proiect vor desfășura înainte de mobilitate activități de pregătire: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lingvistică – limba engleză pe platforma OLS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culturală – în funcție de țara de destinație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pedagogică – vizează programul Erasmus, documentele de mobilitate, activități de pregătire a mobilităților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Toate activitățile de pregătire se vor desfășura în afara programului școlar, iar prezența este obligatorie!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/>
          <p:nvPr/>
        </p:nvSpPr>
        <p:spPr>
          <a:xfrm>
            <a:off x="1635888" y="524680"/>
            <a:ext cx="10459656" cy="5909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Activitatile de instruire se vor desfasura 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ore/zi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timp de 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doua saptamani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clasa a XII-a : 17 – 28 octombrie 2022, Barcelona- Spania – ESPAMOB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clasa a X-a : aprilie-mai 2023, Malta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Pentru deplasarea în mobilitate este nevoie de 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acordul ambilor părinți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a reprezentantului legal pentru 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participanții minori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Elevii vor avea o procură din partea ambilor părinți/ a reprezentantului legal. Situațiile speciale vor fi discutate împreună cu echipa de proiect.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Elevii vor avea asupra lor cartea de identitate sau pașaportul în termen de valabilitate. Înainte de deplasare, participanții vor prezenta o adeverință medicală că sunt apți pentru o astfel de deplasare.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Toate costurile necesare participării la stagiu sunt suportate din grantul proiectului: asigurări medicale și de răspundere civilă,bilete de călătorie, cazare și masa, transport local, activități culturale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/>
          <p:nvPr/>
        </p:nvSpPr>
        <p:spPr>
          <a:xfrm>
            <a:off x="2107962" y="388273"/>
            <a:ext cx="97621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Cerinţe pentru participanţi ( în timpul şi după finalizarea proiectului):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2384278" y="1633903"/>
            <a:ext cx="9084178" cy="44571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respectarea programelor de activități ale proiectului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respectarea programului de lucru, în cadrul mobilităţii, precum şi a solicitărilor echipei de gestiune a proiectului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elaborarea raportului individual în termen de 2 săptămâni de la revenirea din mobilitate.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implicarea activă în activităţile de diseminare şi valorizare prevăzute în proiect, în conformitate cu planul de diseminare şi valorizare a experienţei dobândite în cadrul proiectului.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>
            <a:off x="2320031" y="322979"/>
            <a:ext cx="7803472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Criterii de eligibilitate a candidaților: </a:t>
            </a:r>
            <a:endParaRPr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2068497" y="1551563"/>
            <a:ext cx="9685537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calitatea de elev la Colegiul Tehnic „Ion Holban”, în clasa a XII-a, la una din calificările: Tehnician în activități economice, Tehnician în gastronomie sau Coafor stilist, pe care și-o păstrează până la încheierea anului școlar în care a efectuat mobilitatea;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dosarul de candidatură este complet și corect întocmit, cu respectarea termenului de înscriere;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elevul nu are probleme de disciplină.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/>
          <p:nvPr/>
        </p:nvSpPr>
        <p:spPr>
          <a:xfrm>
            <a:off x="2168661" y="634299"/>
            <a:ext cx="567334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Criterii de selecţie ale candidaţilor: 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26"/>
          <p:cNvSpPr/>
          <p:nvPr/>
        </p:nvSpPr>
        <p:spPr>
          <a:xfrm>
            <a:off x="2318794" y="1157519"/>
            <a:ext cx="9302187" cy="5098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Dosarul de candidatură:</a:t>
            </a:r>
            <a:endParaRPr sz="1400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complet şi corect întocmit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evaluare din partea profesorului de specialitate (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ezultate bune la modulele de specialitate)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recomandare din partea profesorului diriginte 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ezultate bune la învăţătură, comportamentul candidatului - media la purtare în anul şcolar anterior)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disponibilitatea şi angajamentul de participare la activităţile proiectului: informare, pregătire, consiliere (scrisoare de intenţie, angajament de disponibilitate);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starea de sănătate-adeverinţă medicală.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Acest criteriu se va puncta cu Admis sau Respins.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4958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Numai candidaţii admişi vor putea participa la probele de selecţie.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Nivelul competenţelor profesionale – probă practică și probă scrisă de specialitate, corespunzătoare calificării profesionale;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Nivelul competenţelor lingvistice (minim A1) – probă orală la limba engleză;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Motivaţia pentru dezvoltarea competenţelor profesionale şi interesul pentru formare profesională –interviu de autoprezentare.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diere">
  <a:themeElements>
    <a:clrScheme name="Adiere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